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9" r:id="rId4"/>
    <p:sldId id="260" r:id="rId5"/>
    <p:sldId id="261" r:id="rId6"/>
    <p:sldId id="262" r:id="rId7"/>
    <p:sldId id="263" r:id="rId8"/>
    <p:sldId id="273" r:id="rId9"/>
    <p:sldId id="264" r:id="rId10"/>
    <p:sldId id="265" r:id="rId11"/>
    <p:sldId id="266" r:id="rId12"/>
    <p:sldId id="267" r:id="rId13"/>
    <p:sldId id="268" r:id="rId14"/>
    <p:sldId id="269" r:id="rId15"/>
    <p:sldId id="270" r:id="rId16"/>
    <p:sldId id="271" r:id="rId17"/>
    <p:sldId id="272" r:id="rId18"/>
    <p:sldId id="274" r:id="rId19"/>
    <p:sldId id="275" r:id="rId20"/>
    <p:sldId id="280" r:id="rId21"/>
    <p:sldId id="276" r:id="rId22"/>
    <p:sldId id="278" r:id="rId23"/>
    <p:sldId id="279"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 the Tank" initials="FtT" lastIdx="1" clrIdx="0">
    <p:extLst>
      <p:ext uri="{19B8F6BF-5375-455C-9EA6-DF929625EA0E}">
        <p15:presenceInfo xmlns:p15="http://schemas.microsoft.com/office/powerpoint/2012/main" userId="Frank the Tan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1858" autoAdjust="0"/>
  </p:normalViewPr>
  <p:slideViewPr>
    <p:cSldViewPr snapToGrid="0">
      <p:cViewPr varScale="1">
        <p:scale>
          <a:sx n="79" d="100"/>
          <a:sy n="79" d="100"/>
        </p:scale>
        <p:origin x="7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0F8AD-82BA-4159-99CD-3EFAB2C4C764}" type="datetimeFigureOut">
              <a:rPr lang="en-US" smtClean="0"/>
              <a:t>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81D1A-6203-439D-B6DD-8A480DA606BE}" type="slidenum">
              <a:rPr lang="en-US" smtClean="0"/>
              <a:t>‹#›</a:t>
            </a:fld>
            <a:endParaRPr lang="en-US"/>
          </a:p>
        </p:txBody>
      </p:sp>
    </p:spTree>
    <p:extLst>
      <p:ext uri="{BB962C8B-B14F-4D97-AF65-F5344CB8AC3E}">
        <p14:creationId xmlns:p14="http://schemas.microsoft.com/office/powerpoint/2010/main" val="2886568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81D1A-6203-439D-B6DD-8A480DA606BE}" type="slidenum">
              <a:rPr lang="en-US" smtClean="0"/>
              <a:t>4</a:t>
            </a:fld>
            <a:endParaRPr lang="en-US"/>
          </a:p>
        </p:txBody>
      </p:sp>
    </p:spTree>
    <p:extLst>
      <p:ext uri="{BB962C8B-B14F-4D97-AF65-F5344CB8AC3E}">
        <p14:creationId xmlns:p14="http://schemas.microsoft.com/office/powerpoint/2010/main" val="93118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it like a child drawing a line between two sets of points</a:t>
            </a:r>
          </a:p>
        </p:txBody>
      </p:sp>
      <p:sp>
        <p:nvSpPr>
          <p:cNvPr id="4" name="Slide Number Placeholder 3"/>
          <p:cNvSpPr>
            <a:spLocks noGrp="1"/>
          </p:cNvSpPr>
          <p:nvPr>
            <p:ph type="sldNum" sz="quarter" idx="5"/>
          </p:nvPr>
        </p:nvSpPr>
        <p:spPr/>
        <p:txBody>
          <a:bodyPr/>
          <a:lstStyle/>
          <a:p>
            <a:fld id="{89A81D1A-6203-439D-B6DD-8A480DA606BE}" type="slidenum">
              <a:rPr lang="en-US" smtClean="0"/>
              <a:t>7</a:t>
            </a:fld>
            <a:endParaRPr lang="en-US"/>
          </a:p>
        </p:txBody>
      </p:sp>
    </p:spTree>
    <p:extLst>
      <p:ext uri="{BB962C8B-B14F-4D97-AF65-F5344CB8AC3E}">
        <p14:creationId xmlns:p14="http://schemas.microsoft.com/office/powerpoint/2010/main" val="443466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equations, I promise</a:t>
            </a:r>
          </a:p>
        </p:txBody>
      </p:sp>
      <p:sp>
        <p:nvSpPr>
          <p:cNvPr id="4" name="Slide Number Placeholder 3"/>
          <p:cNvSpPr>
            <a:spLocks noGrp="1"/>
          </p:cNvSpPr>
          <p:nvPr>
            <p:ph type="sldNum" sz="quarter" idx="5"/>
          </p:nvPr>
        </p:nvSpPr>
        <p:spPr/>
        <p:txBody>
          <a:bodyPr/>
          <a:lstStyle/>
          <a:p>
            <a:fld id="{89A81D1A-6203-439D-B6DD-8A480DA606BE}" type="slidenum">
              <a:rPr lang="en-US" smtClean="0"/>
              <a:t>8</a:t>
            </a:fld>
            <a:endParaRPr lang="en-US"/>
          </a:p>
        </p:txBody>
      </p:sp>
    </p:spTree>
    <p:extLst>
      <p:ext uri="{BB962C8B-B14F-4D97-AF65-F5344CB8AC3E}">
        <p14:creationId xmlns:p14="http://schemas.microsoft.com/office/powerpoint/2010/main" val="139121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think if  a neural network is classifying a 9 instead of an 8 for an 8</a:t>
            </a:r>
          </a:p>
        </p:txBody>
      </p:sp>
      <p:sp>
        <p:nvSpPr>
          <p:cNvPr id="4" name="Slide Number Placeholder 3"/>
          <p:cNvSpPr>
            <a:spLocks noGrp="1"/>
          </p:cNvSpPr>
          <p:nvPr>
            <p:ph type="sldNum" sz="quarter" idx="5"/>
          </p:nvPr>
        </p:nvSpPr>
        <p:spPr/>
        <p:txBody>
          <a:bodyPr/>
          <a:lstStyle/>
          <a:p>
            <a:fld id="{89A81D1A-6203-439D-B6DD-8A480DA606BE}" type="slidenum">
              <a:rPr lang="en-US" smtClean="0"/>
              <a:t>9</a:t>
            </a:fld>
            <a:endParaRPr lang="en-US"/>
          </a:p>
        </p:txBody>
      </p:sp>
    </p:spTree>
    <p:extLst>
      <p:ext uri="{BB962C8B-B14F-4D97-AF65-F5344CB8AC3E}">
        <p14:creationId xmlns:p14="http://schemas.microsoft.com/office/powerpoint/2010/main" val="3368257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us to use gradient descent we need a continuous error function. Using gradient descent to minimize our errors, We can detect very small variation in errors and figure what direction we can decrease the most.</a:t>
            </a:r>
          </a:p>
        </p:txBody>
      </p:sp>
      <p:sp>
        <p:nvSpPr>
          <p:cNvPr id="4" name="Slide Number Placeholder 3"/>
          <p:cNvSpPr>
            <a:spLocks noGrp="1"/>
          </p:cNvSpPr>
          <p:nvPr>
            <p:ph type="sldNum" sz="quarter" idx="5"/>
          </p:nvPr>
        </p:nvSpPr>
        <p:spPr/>
        <p:txBody>
          <a:bodyPr/>
          <a:lstStyle/>
          <a:p>
            <a:fld id="{89A81D1A-6203-439D-B6DD-8A480DA606BE}" type="slidenum">
              <a:rPr lang="en-US" smtClean="0"/>
              <a:t>10</a:t>
            </a:fld>
            <a:endParaRPr lang="en-US"/>
          </a:p>
        </p:txBody>
      </p:sp>
    </p:spTree>
    <p:extLst>
      <p:ext uri="{BB962C8B-B14F-4D97-AF65-F5344CB8AC3E}">
        <p14:creationId xmlns:p14="http://schemas.microsoft.com/office/powerpoint/2010/main" val="2417742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not to put too many equations here, I promise</a:t>
            </a:r>
          </a:p>
        </p:txBody>
      </p:sp>
      <p:sp>
        <p:nvSpPr>
          <p:cNvPr id="4" name="Slide Number Placeholder 3"/>
          <p:cNvSpPr>
            <a:spLocks noGrp="1"/>
          </p:cNvSpPr>
          <p:nvPr>
            <p:ph type="sldNum" sz="quarter" idx="5"/>
          </p:nvPr>
        </p:nvSpPr>
        <p:spPr/>
        <p:txBody>
          <a:bodyPr/>
          <a:lstStyle/>
          <a:p>
            <a:fld id="{89A81D1A-6203-439D-B6DD-8A480DA606BE}" type="slidenum">
              <a:rPr lang="en-US" smtClean="0"/>
              <a:t>11</a:t>
            </a:fld>
            <a:endParaRPr lang="en-US"/>
          </a:p>
        </p:txBody>
      </p:sp>
    </p:spTree>
    <p:extLst>
      <p:ext uri="{BB962C8B-B14F-4D97-AF65-F5344CB8AC3E}">
        <p14:creationId xmlns:p14="http://schemas.microsoft.com/office/powerpoint/2010/main" val="134155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that low cross entropy is good, is because a good model gives us a high probability and the negative of the logarithm of a large number is a small number and vice versa.</a:t>
            </a:r>
          </a:p>
        </p:txBody>
      </p:sp>
      <p:sp>
        <p:nvSpPr>
          <p:cNvPr id="4" name="Slide Number Placeholder 3"/>
          <p:cNvSpPr>
            <a:spLocks noGrp="1"/>
          </p:cNvSpPr>
          <p:nvPr>
            <p:ph type="sldNum" sz="quarter" idx="5"/>
          </p:nvPr>
        </p:nvSpPr>
        <p:spPr/>
        <p:txBody>
          <a:bodyPr/>
          <a:lstStyle/>
          <a:p>
            <a:fld id="{89A81D1A-6203-439D-B6DD-8A480DA606BE}" type="slidenum">
              <a:rPr lang="en-US" smtClean="0"/>
              <a:t>12</a:t>
            </a:fld>
            <a:endParaRPr lang="en-US"/>
          </a:p>
        </p:txBody>
      </p:sp>
    </p:spTree>
    <p:extLst>
      <p:ext uri="{BB962C8B-B14F-4D97-AF65-F5344CB8AC3E}">
        <p14:creationId xmlns:p14="http://schemas.microsoft.com/office/powerpoint/2010/main" val="201205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A81D1A-6203-439D-B6DD-8A480DA606BE}" type="slidenum">
              <a:rPr lang="en-US" smtClean="0"/>
              <a:t>18</a:t>
            </a:fld>
            <a:endParaRPr lang="en-US"/>
          </a:p>
        </p:txBody>
      </p:sp>
    </p:spTree>
    <p:extLst>
      <p:ext uri="{BB962C8B-B14F-4D97-AF65-F5344CB8AC3E}">
        <p14:creationId xmlns:p14="http://schemas.microsoft.com/office/powerpoint/2010/main" val="366954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dataaspirant.com/2017/03/07/difference-between-softmax-function-and-sigmoid-fun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demystifying-cross-entropy-e80e3ad54a8"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nsorflow.org/tutorials/images/image_recognition"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towardsdatascience.com/https-medium-com-rishabh-grg-the-ultimate-nanobook-to-understand-deep-learning-based-image-classifier-33f43fea8327" TargetMode="Externa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hyperlink" Target="https://towardsdatascience.com/https-medium-com-rishabh-grg-the-ultimate-nanobook-to-understand-deep-learning-based-image-classifier-33f43fea832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infochips.com/blog/understanding-image-recognition-and-its-uses/"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ytorch.org/docs/0.3.0/index.html" TargetMode="External"/><Relationship Id="rId2" Type="http://schemas.openxmlformats.org/officeDocument/2006/relationships/hyperlink" Target="http://www.robots.ox.ac.uk/~vgg/data/flowers/102/index.html" TargetMode="External"/><Relationship Id="rId1" Type="http://schemas.openxmlformats.org/officeDocument/2006/relationships/slideLayout" Target="../slideLayouts/slideLayout2.xml"/><Relationship Id="rId4" Type="http://schemas.openxmlformats.org/officeDocument/2006/relationships/hyperlink" Target="https://katba-caroline.com/what-flower-is-this-developing-an-image-classifier-with-deep-learning-using-pytorch/"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einfochips.com/blog/understanding-image-recognition-and-its-us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katba.caroline@gmail.com" TargetMode="External"/><Relationship Id="rId2" Type="http://schemas.openxmlformats.org/officeDocument/2006/relationships/hyperlink" Target="https://katba-caroline.com/" TargetMode="External"/><Relationship Id="rId1" Type="http://schemas.openxmlformats.org/officeDocument/2006/relationships/slideLayout" Target="../slideLayouts/slideLayout2.xml"/><Relationship Id="rId4" Type="http://schemas.openxmlformats.org/officeDocument/2006/relationships/hyperlink" Target="https://github.com/Katba-Caroline"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medium.com/@tifa2up/image-classification-using-deep-neural-networks-a-beginner-friendly-approach-using-tensorflow-94b0a090ccd4"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mathworks.com/discovery/deep-learning.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mathworks.com/discovery/deep-learning.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neuralnetworksanddeeplearning.com/chap1.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70FA-2D20-4922-A188-F088D1EE21E3}"/>
              </a:ext>
            </a:extLst>
          </p:cNvPr>
          <p:cNvSpPr>
            <a:spLocks noGrp="1"/>
          </p:cNvSpPr>
          <p:nvPr>
            <p:ph type="ctrTitle"/>
          </p:nvPr>
        </p:nvSpPr>
        <p:spPr/>
        <p:txBody>
          <a:bodyPr/>
          <a:lstStyle/>
          <a:p>
            <a:pPr algn="ctr"/>
            <a:r>
              <a:rPr lang="en-US" dirty="0"/>
              <a:t>Image Classification Using Deep Neural Networks</a:t>
            </a:r>
          </a:p>
        </p:txBody>
      </p:sp>
      <p:sp>
        <p:nvSpPr>
          <p:cNvPr id="3" name="Subtitle 2">
            <a:extLst>
              <a:ext uri="{FF2B5EF4-FFF2-40B4-BE49-F238E27FC236}">
                <a16:creationId xmlns:a16="http://schemas.microsoft.com/office/drawing/2014/main" id="{4A94EC1B-6618-49AA-8DE2-16E6FAFA911D}"/>
              </a:ext>
            </a:extLst>
          </p:cNvPr>
          <p:cNvSpPr>
            <a:spLocks noGrp="1"/>
          </p:cNvSpPr>
          <p:nvPr>
            <p:ph type="subTitle" idx="1"/>
          </p:nvPr>
        </p:nvSpPr>
        <p:spPr/>
        <p:txBody>
          <a:bodyPr/>
          <a:lstStyle/>
          <a:p>
            <a:pPr algn="ctr"/>
            <a:r>
              <a:rPr lang="en-US" dirty="0"/>
              <a:t>Prepared and presented by: Caroline </a:t>
            </a:r>
            <a:r>
              <a:rPr lang="en-US" dirty="0" err="1"/>
              <a:t>Katba</a:t>
            </a:r>
            <a:endParaRPr lang="en-US" dirty="0"/>
          </a:p>
          <a:p>
            <a:pPr algn="ctr"/>
            <a:r>
              <a:rPr lang="en-US" dirty="0"/>
              <a:t>Website: katba-caroline.com</a:t>
            </a:r>
          </a:p>
        </p:txBody>
      </p:sp>
    </p:spTree>
    <p:extLst>
      <p:ext uri="{BB962C8B-B14F-4D97-AF65-F5344CB8AC3E}">
        <p14:creationId xmlns:p14="http://schemas.microsoft.com/office/powerpoint/2010/main" val="2499433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EB0B-A67F-4918-BA4A-B845D58E6E09}"/>
              </a:ext>
            </a:extLst>
          </p:cNvPr>
          <p:cNvSpPr>
            <a:spLocks noGrp="1"/>
          </p:cNvSpPr>
          <p:nvPr>
            <p:ph type="title"/>
          </p:nvPr>
        </p:nvSpPr>
        <p:spPr>
          <a:xfrm>
            <a:off x="677334" y="609600"/>
            <a:ext cx="8596668" cy="830094"/>
          </a:xfrm>
        </p:spPr>
        <p:txBody>
          <a:bodyPr/>
          <a:lstStyle/>
          <a:p>
            <a:r>
              <a:rPr lang="en-US" dirty="0"/>
              <a:t>Sigmoid Smooth is the way to go</a:t>
            </a:r>
          </a:p>
        </p:txBody>
      </p:sp>
      <p:sp>
        <p:nvSpPr>
          <p:cNvPr id="8" name="TextBox 7">
            <a:extLst>
              <a:ext uri="{FF2B5EF4-FFF2-40B4-BE49-F238E27FC236}">
                <a16:creationId xmlns:a16="http://schemas.microsoft.com/office/drawing/2014/main" id="{1765C9D1-629F-48B6-AA05-073B949841D4}"/>
              </a:ext>
            </a:extLst>
          </p:cNvPr>
          <p:cNvSpPr txBox="1"/>
          <p:nvPr/>
        </p:nvSpPr>
        <p:spPr>
          <a:xfrm>
            <a:off x="885217" y="1439694"/>
            <a:ext cx="8122596" cy="646331"/>
          </a:xfrm>
          <a:prstGeom prst="rect">
            <a:avLst/>
          </a:prstGeom>
          <a:noFill/>
        </p:spPr>
        <p:txBody>
          <a:bodyPr wrap="square" rtlCol="0">
            <a:spAutoFit/>
          </a:bodyPr>
          <a:lstStyle/>
          <a:p>
            <a:r>
              <a:rPr lang="en-US" dirty="0"/>
              <a:t>Now our predictions are a probability rather than a 1 or 0.</a:t>
            </a:r>
          </a:p>
          <a:p>
            <a:r>
              <a:rPr lang="en-US" dirty="0"/>
              <a:t>Continuous predictions rather than Discrete. </a:t>
            </a:r>
          </a:p>
        </p:txBody>
      </p:sp>
      <p:pic>
        <p:nvPicPr>
          <p:cNvPr id="12" name="Content Placeholder 11">
            <a:extLst>
              <a:ext uri="{FF2B5EF4-FFF2-40B4-BE49-F238E27FC236}">
                <a16:creationId xmlns:a16="http://schemas.microsoft.com/office/drawing/2014/main" id="{E2C4FA37-FF75-4D71-BCAE-2CDE66785F53}"/>
              </a:ext>
            </a:extLst>
          </p:cNvPr>
          <p:cNvPicPr>
            <a:picLocks noGrp="1" noChangeAspect="1"/>
          </p:cNvPicPr>
          <p:nvPr>
            <p:ph idx="1"/>
          </p:nvPr>
        </p:nvPicPr>
        <p:blipFill>
          <a:blip r:embed="rId3"/>
          <a:stretch>
            <a:fillRect/>
          </a:stretch>
        </p:blipFill>
        <p:spPr>
          <a:xfrm>
            <a:off x="885217" y="2086025"/>
            <a:ext cx="7373566" cy="4577890"/>
          </a:xfrm>
        </p:spPr>
      </p:pic>
    </p:spTree>
    <p:extLst>
      <p:ext uri="{BB962C8B-B14F-4D97-AF65-F5344CB8AC3E}">
        <p14:creationId xmlns:p14="http://schemas.microsoft.com/office/powerpoint/2010/main" val="269666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E27A-62B2-48AD-9AE2-5F147904FF82}"/>
              </a:ext>
            </a:extLst>
          </p:cNvPr>
          <p:cNvSpPr>
            <a:spLocks noGrp="1"/>
          </p:cNvSpPr>
          <p:nvPr>
            <p:ph type="title"/>
          </p:nvPr>
        </p:nvSpPr>
        <p:spPr/>
        <p:txBody>
          <a:bodyPr/>
          <a:lstStyle/>
          <a:p>
            <a:r>
              <a:rPr lang="en-US" dirty="0" err="1"/>
              <a:t>Softmax</a:t>
            </a:r>
            <a:r>
              <a:rPr lang="en-US" dirty="0"/>
              <a:t>: activation function for more than 2 classes</a:t>
            </a:r>
          </a:p>
        </p:txBody>
      </p:sp>
      <p:sp>
        <p:nvSpPr>
          <p:cNvPr id="3" name="Content Placeholder 2">
            <a:extLst>
              <a:ext uri="{FF2B5EF4-FFF2-40B4-BE49-F238E27FC236}">
                <a16:creationId xmlns:a16="http://schemas.microsoft.com/office/drawing/2014/main" id="{8E59BD25-3590-4236-A703-824C7A3D9ACC}"/>
              </a:ext>
            </a:extLst>
          </p:cNvPr>
          <p:cNvSpPr>
            <a:spLocks noGrp="1"/>
          </p:cNvSpPr>
          <p:nvPr>
            <p:ph idx="1"/>
          </p:nvPr>
        </p:nvSpPr>
        <p:spPr/>
        <p:txBody>
          <a:bodyPr>
            <a:normAutofit lnSpcReduction="10000"/>
          </a:bodyPr>
          <a:lstStyle/>
          <a:p>
            <a:r>
              <a:rPr lang="en-US" dirty="0" err="1"/>
              <a:t>Softmax</a:t>
            </a:r>
            <a:r>
              <a:rPr lang="en-US" dirty="0"/>
              <a:t> is the equivalent of the sigmoid activation function, but for when we have a multiclass classification problem.</a:t>
            </a:r>
          </a:p>
          <a:p>
            <a:r>
              <a:rPr lang="en-US" dirty="0"/>
              <a:t>“</a:t>
            </a:r>
            <a:r>
              <a:rPr lang="en-US" dirty="0" err="1"/>
              <a:t>Softmax</a:t>
            </a:r>
            <a:r>
              <a:rPr lang="en-US" dirty="0"/>
              <a:t> computes the </a:t>
            </a:r>
            <a:r>
              <a:rPr lang="en-US" b="1" dirty="0"/>
              <a:t>exponential (e-power)</a:t>
            </a:r>
            <a:r>
              <a:rPr lang="en-US" dirty="0"/>
              <a:t> of the given input value and the </a:t>
            </a:r>
            <a:r>
              <a:rPr lang="en-US" b="1" dirty="0"/>
              <a:t>sum of exponential values </a:t>
            </a:r>
            <a:r>
              <a:rPr lang="en-US" dirty="0"/>
              <a:t>of all the values in the inputs. Then the ratio of the exponential of the input value and the sum of exponential values is the output of the </a:t>
            </a:r>
            <a:r>
              <a:rPr lang="en-US" dirty="0" err="1"/>
              <a:t>softmax</a:t>
            </a:r>
            <a:r>
              <a:rPr lang="en-US" dirty="0"/>
              <a:t> function.”</a:t>
            </a:r>
          </a:p>
          <a:p>
            <a:r>
              <a:rPr lang="en-US" dirty="0"/>
              <a:t>Main </a:t>
            </a:r>
            <a:r>
              <a:rPr lang="en-US" dirty="0" err="1"/>
              <a:t>Softmax</a:t>
            </a:r>
            <a:r>
              <a:rPr lang="en-US" dirty="0"/>
              <a:t> advantage: output probabilities range. </a:t>
            </a:r>
          </a:p>
          <a:p>
            <a:pPr lvl="1"/>
            <a:r>
              <a:rPr lang="en-US" dirty="0"/>
              <a:t>The range is </a:t>
            </a:r>
            <a:r>
              <a:rPr lang="en-US" b="1" dirty="0"/>
              <a:t>0 to 1</a:t>
            </a:r>
            <a:r>
              <a:rPr lang="en-US" dirty="0"/>
              <a:t>, and the sum of all the probabilities will always </a:t>
            </a:r>
            <a:r>
              <a:rPr lang="en-US" b="1" dirty="0"/>
              <a:t>equal to one</a:t>
            </a:r>
            <a:r>
              <a:rPr lang="en-US" dirty="0"/>
              <a:t>. </a:t>
            </a:r>
          </a:p>
          <a:p>
            <a:pPr lvl="2"/>
            <a:r>
              <a:rPr lang="en-US" dirty="0"/>
              <a:t>No negative probabilities</a:t>
            </a:r>
          </a:p>
          <a:p>
            <a:pPr lvl="1"/>
            <a:r>
              <a:rPr lang="en-US" dirty="0"/>
              <a:t>In multi-classification models, </a:t>
            </a:r>
            <a:r>
              <a:rPr lang="en-US" dirty="0" err="1"/>
              <a:t>softmax</a:t>
            </a:r>
            <a:r>
              <a:rPr lang="en-US" dirty="0"/>
              <a:t> returns the probabilities of each class and the target class will have the high probability.</a:t>
            </a:r>
          </a:p>
          <a:p>
            <a:r>
              <a:rPr lang="en-US" dirty="0"/>
              <a:t>Read more here: </a:t>
            </a:r>
            <a:r>
              <a:rPr lang="en-US" dirty="0">
                <a:hlinkClick r:id="rId3"/>
              </a:rPr>
              <a:t>source</a:t>
            </a:r>
            <a:endParaRPr lang="en-US" dirty="0"/>
          </a:p>
        </p:txBody>
      </p:sp>
    </p:spTree>
    <p:extLst>
      <p:ext uri="{BB962C8B-B14F-4D97-AF65-F5344CB8AC3E}">
        <p14:creationId xmlns:p14="http://schemas.microsoft.com/office/powerpoint/2010/main" val="155547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D08D-EA1C-48BE-8038-CE5A60CB8085}"/>
              </a:ext>
            </a:extLst>
          </p:cNvPr>
          <p:cNvSpPr>
            <a:spLocks noGrp="1"/>
          </p:cNvSpPr>
          <p:nvPr>
            <p:ph type="title"/>
          </p:nvPr>
        </p:nvSpPr>
        <p:spPr/>
        <p:txBody>
          <a:bodyPr/>
          <a:lstStyle/>
          <a:p>
            <a:r>
              <a:rPr lang="en-US" dirty="0"/>
              <a:t>Cross Entropy</a:t>
            </a:r>
          </a:p>
        </p:txBody>
      </p:sp>
      <p:sp>
        <p:nvSpPr>
          <p:cNvPr id="3" name="Content Placeholder 2">
            <a:extLst>
              <a:ext uri="{FF2B5EF4-FFF2-40B4-BE49-F238E27FC236}">
                <a16:creationId xmlns:a16="http://schemas.microsoft.com/office/drawing/2014/main" id="{60FF876A-7438-471B-8199-4DC719D826AB}"/>
              </a:ext>
            </a:extLst>
          </p:cNvPr>
          <p:cNvSpPr>
            <a:spLocks noGrp="1"/>
          </p:cNvSpPr>
          <p:nvPr>
            <p:ph idx="1"/>
          </p:nvPr>
        </p:nvSpPr>
        <p:spPr/>
        <p:txBody>
          <a:bodyPr>
            <a:normAutofit lnSpcReduction="10000"/>
          </a:bodyPr>
          <a:lstStyle/>
          <a:p>
            <a:r>
              <a:rPr lang="en-US" dirty="0"/>
              <a:t>Cross Entropy looks at the likelihood that events happen based on the probabilities:</a:t>
            </a:r>
          </a:p>
          <a:p>
            <a:pPr lvl="1"/>
            <a:r>
              <a:rPr lang="en-US" dirty="0"/>
              <a:t>If very likely, then small Cross-Entropy</a:t>
            </a:r>
          </a:p>
          <a:p>
            <a:pPr lvl="1"/>
            <a:r>
              <a:rPr lang="en-US" dirty="0"/>
              <a:t>If very unlikely, then large Cross-Entropy</a:t>
            </a:r>
          </a:p>
          <a:p>
            <a:pPr lvl="1"/>
            <a:r>
              <a:rPr lang="en-US" dirty="0"/>
              <a:t>A good model will give us low cross-entropy, a bad model will give us high cross-entropy</a:t>
            </a:r>
          </a:p>
          <a:p>
            <a:pPr lvl="0">
              <a:buClr>
                <a:srgbClr val="90C226"/>
              </a:buClr>
            </a:pPr>
            <a:r>
              <a:rPr lang="en-US" dirty="0">
                <a:solidFill>
                  <a:prstClr val="white">
                    <a:lumMod val="75000"/>
                    <a:lumOff val="25000"/>
                  </a:prstClr>
                </a:solidFill>
              </a:rPr>
              <a:t>In Machine Learning models: The cross-entropy compares the model’s prediction with the label which is the true probability distribution. </a:t>
            </a:r>
          </a:p>
          <a:p>
            <a:pPr lvl="1">
              <a:buClr>
                <a:srgbClr val="90C226"/>
              </a:buClr>
            </a:pPr>
            <a:r>
              <a:rPr lang="en-US" dirty="0">
                <a:solidFill>
                  <a:prstClr val="white">
                    <a:lumMod val="75000"/>
                    <a:lumOff val="25000"/>
                  </a:prstClr>
                </a:solidFill>
              </a:rPr>
              <a:t>The cross-entropy goes down as the prediction gets more and more accurate. </a:t>
            </a:r>
          </a:p>
          <a:p>
            <a:pPr lvl="1">
              <a:buClr>
                <a:srgbClr val="90C226"/>
              </a:buClr>
            </a:pPr>
            <a:r>
              <a:rPr lang="en-US" dirty="0">
                <a:solidFill>
                  <a:prstClr val="white">
                    <a:lumMod val="75000"/>
                    <a:lumOff val="25000"/>
                  </a:prstClr>
                </a:solidFill>
              </a:rPr>
              <a:t>It becomes zero if the prediction is perfect. </a:t>
            </a:r>
          </a:p>
          <a:p>
            <a:pPr lvl="1">
              <a:buClr>
                <a:srgbClr val="90C226"/>
              </a:buClr>
            </a:pPr>
            <a:r>
              <a:rPr lang="en-US" dirty="0">
                <a:solidFill>
                  <a:prstClr val="white">
                    <a:lumMod val="75000"/>
                    <a:lumOff val="25000"/>
                  </a:prstClr>
                </a:solidFill>
              </a:rPr>
              <a:t>Therefore, the cross-entropy can be a loss function to train a classification model.</a:t>
            </a:r>
          </a:p>
          <a:p>
            <a:pPr lvl="1"/>
            <a:r>
              <a:rPr lang="en-US" dirty="0"/>
              <a:t>Read more here: </a:t>
            </a:r>
            <a:r>
              <a:rPr lang="en-US" dirty="0">
                <a:hlinkClick r:id="rId3"/>
              </a:rPr>
              <a:t>source</a:t>
            </a:r>
            <a:endParaRPr lang="en-US" dirty="0"/>
          </a:p>
        </p:txBody>
      </p:sp>
    </p:spTree>
    <p:extLst>
      <p:ext uri="{BB962C8B-B14F-4D97-AF65-F5344CB8AC3E}">
        <p14:creationId xmlns:p14="http://schemas.microsoft.com/office/powerpoint/2010/main" val="113554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1763-D8FE-4F0E-8C97-AD0F6A501A8B}"/>
              </a:ext>
            </a:extLst>
          </p:cNvPr>
          <p:cNvSpPr>
            <a:spLocks noGrp="1"/>
          </p:cNvSpPr>
          <p:nvPr>
            <p:ph type="title"/>
          </p:nvPr>
        </p:nvSpPr>
        <p:spPr/>
        <p:txBody>
          <a:bodyPr/>
          <a:lstStyle/>
          <a:p>
            <a:r>
              <a:rPr lang="en-US" dirty="0"/>
              <a:t>Feedforward</a:t>
            </a:r>
          </a:p>
        </p:txBody>
      </p:sp>
      <p:sp>
        <p:nvSpPr>
          <p:cNvPr id="3" name="Content Placeholder 2">
            <a:extLst>
              <a:ext uri="{FF2B5EF4-FFF2-40B4-BE49-F238E27FC236}">
                <a16:creationId xmlns:a16="http://schemas.microsoft.com/office/drawing/2014/main" id="{3CBBD660-F37B-4574-B58D-FC9BE919292F}"/>
              </a:ext>
            </a:extLst>
          </p:cNvPr>
          <p:cNvSpPr>
            <a:spLocks noGrp="1"/>
          </p:cNvSpPr>
          <p:nvPr>
            <p:ph idx="1"/>
          </p:nvPr>
        </p:nvSpPr>
        <p:spPr/>
        <p:txBody>
          <a:bodyPr/>
          <a:lstStyle/>
          <a:p>
            <a:r>
              <a:rPr lang="en-US" dirty="0"/>
              <a:t>Not all models are linear, Neural Networks are excellent at solving classification problems that cannot be solved by drawing a straight line.</a:t>
            </a:r>
          </a:p>
          <a:p>
            <a:r>
              <a:rPr lang="en-US" dirty="0"/>
              <a:t>Feedforward is simply the process neural networks use to turn the input into an output.</a:t>
            </a:r>
          </a:p>
          <a:p>
            <a:r>
              <a:rPr lang="en-US" dirty="0"/>
              <a:t>Feedforward is what neural networks do:</a:t>
            </a:r>
          </a:p>
          <a:p>
            <a:pPr lvl="1"/>
            <a:r>
              <a:rPr lang="en-US" dirty="0"/>
              <a:t>They take the input vector</a:t>
            </a:r>
          </a:p>
          <a:p>
            <a:pPr lvl="1"/>
            <a:r>
              <a:rPr lang="en-US" dirty="0"/>
              <a:t>Apply a sequence of linear models and sigmoid functions</a:t>
            </a:r>
          </a:p>
          <a:p>
            <a:pPr lvl="1"/>
            <a:r>
              <a:rPr lang="en-US" dirty="0"/>
              <a:t>Then when combined, become highly non-linear map. </a:t>
            </a:r>
          </a:p>
          <a:p>
            <a:pPr lvl="1"/>
            <a:endParaRPr lang="en-US" dirty="0"/>
          </a:p>
        </p:txBody>
      </p:sp>
    </p:spTree>
    <p:extLst>
      <p:ext uri="{BB962C8B-B14F-4D97-AF65-F5344CB8AC3E}">
        <p14:creationId xmlns:p14="http://schemas.microsoft.com/office/powerpoint/2010/main" val="4768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F294-15CE-4F6F-BB64-C5F5ED1CB0F0}"/>
              </a:ext>
            </a:extLst>
          </p:cNvPr>
          <p:cNvSpPr>
            <a:spLocks noGrp="1"/>
          </p:cNvSpPr>
          <p:nvPr>
            <p:ph type="title"/>
          </p:nvPr>
        </p:nvSpPr>
        <p:spPr/>
        <p:txBody>
          <a:bodyPr/>
          <a:lstStyle/>
          <a:p>
            <a:r>
              <a:rPr lang="en-US" dirty="0"/>
              <a:t>Example of Feedforward on non linear problems.</a:t>
            </a:r>
          </a:p>
        </p:txBody>
      </p:sp>
      <p:pic>
        <p:nvPicPr>
          <p:cNvPr id="4" name="Content Placeholder 3">
            <a:extLst>
              <a:ext uri="{FF2B5EF4-FFF2-40B4-BE49-F238E27FC236}">
                <a16:creationId xmlns:a16="http://schemas.microsoft.com/office/drawing/2014/main" id="{B23CADA3-501C-4202-A22B-6E02052004D9}"/>
              </a:ext>
            </a:extLst>
          </p:cNvPr>
          <p:cNvPicPr>
            <a:picLocks noGrp="1" noChangeAspect="1"/>
          </p:cNvPicPr>
          <p:nvPr>
            <p:ph idx="1"/>
          </p:nvPr>
        </p:nvPicPr>
        <p:blipFill>
          <a:blip r:embed="rId2"/>
          <a:stretch>
            <a:fillRect/>
          </a:stretch>
        </p:blipFill>
        <p:spPr>
          <a:xfrm>
            <a:off x="1712338" y="1741251"/>
            <a:ext cx="6167066" cy="4903518"/>
          </a:xfrm>
          <a:prstGeom prst="rect">
            <a:avLst/>
          </a:prstGeom>
        </p:spPr>
      </p:pic>
    </p:spTree>
    <p:extLst>
      <p:ext uri="{BB962C8B-B14F-4D97-AF65-F5344CB8AC3E}">
        <p14:creationId xmlns:p14="http://schemas.microsoft.com/office/powerpoint/2010/main" val="237100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C7C9-4FA3-4710-A269-C8DC7225EE8A}"/>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id="{D3B0FF31-3DBD-45CC-AD45-AB435E7649DF}"/>
              </a:ext>
            </a:extLst>
          </p:cNvPr>
          <p:cNvSpPr>
            <a:spLocks noGrp="1"/>
          </p:cNvSpPr>
          <p:nvPr>
            <p:ph idx="1"/>
          </p:nvPr>
        </p:nvSpPr>
        <p:spPr/>
        <p:txBody>
          <a:bodyPr/>
          <a:lstStyle/>
          <a:p>
            <a:r>
              <a:rPr lang="en-US" dirty="0"/>
              <a:t>Backpropagation consists of the following steps:</a:t>
            </a:r>
          </a:p>
          <a:p>
            <a:pPr lvl="1"/>
            <a:r>
              <a:rPr lang="en-US" dirty="0"/>
              <a:t>Doing a feedforward operation.</a:t>
            </a:r>
          </a:p>
          <a:p>
            <a:pPr lvl="1"/>
            <a:r>
              <a:rPr lang="en-US" dirty="0"/>
              <a:t>Comparing the output of the model with the desired output.</a:t>
            </a:r>
          </a:p>
          <a:p>
            <a:pPr lvl="1"/>
            <a:r>
              <a:rPr lang="en-US" dirty="0"/>
              <a:t>Calculating the error. (how bad was a point misclassified?)</a:t>
            </a:r>
          </a:p>
          <a:p>
            <a:pPr lvl="1"/>
            <a:r>
              <a:rPr lang="en-US" dirty="0"/>
              <a:t>Running the feedforward operation backwards (backpropagation) to spread the error to each of the weights.</a:t>
            </a:r>
          </a:p>
          <a:p>
            <a:pPr lvl="1"/>
            <a:r>
              <a:rPr lang="en-US" dirty="0"/>
              <a:t>Use this to update the weights, and get a better model.</a:t>
            </a:r>
          </a:p>
          <a:p>
            <a:pPr lvl="1"/>
            <a:r>
              <a:rPr lang="en-US" dirty="0"/>
              <a:t>Continue this until we have a model that is good.</a:t>
            </a:r>
          </a:p>
          <a:p>
            <a:endParaRPr lang="en-US" dirty="0"/>
          </a:p>
        </p:txBody>
      </p:sp>
    </p:spTree>
    <p:extLst>
      <p:ext uri="{BB962C8B-B14F-4D97-AF65-F5344CB8AC3E}">
        <p14:creationId xmlns:p14="http://schemas.microsoft.com/office/powerpoint/2010/main" val="173663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9CA2-F8FE-4EF8-9416-842664FECA0C}"/>
              </a:ext>
            </a:extLst>
          </p:cNvPr>
          <p:cNvSpPr>
            <a:spLocks noGrp="1"/>
          </p:cNvSpPr>
          <p:nvPr>
            <p:ph type="title"/>
          </p:nvPr>
        </p:nvSpPr>
        <p:spPr/>
        <p:txBody>
          <a:bodyPr/>
          <a:lstStyle/>
          <a:p>
            <a:r>
              <a:rPr lang="en-US" dirty="0"/>
              <a:t>Example of backpropagation</a:t>
            </a:r>
          </a:p>
        </p:txBody>
      </p:sp>
      <p:pic>
        <p:nvPicPr>
          <p:cNvPr id="5" name="Content Placeholder 4">
            <a:extLst>
              <a:ext uri="{FF2B5EF4-FFF2-40B4-BE49-F238E27FC236}">
                <a16:creationId xmlns:a16="http://schemas.microsoft.com/office/drawing/2014/main" id="{D774F93C-CD87-46E9-8EB0-BC8789ABF591}"/>
              </a:ext>
            </a:extLst>
          </p:cNvPr>
          <p:cNvPicPr>
            <a:picLocks noGrp="1" noChangeAspect="1"/>
          </p:cNvPicPr>
          <p:nvPr>
            <p:ph idx="1"/>
          </p:nvPr>
        </p:nvPicPr>
        <p:blipFill>
          <a:blip r:embed="rId2"/>
          <a:stretch>
            <a:fillRect/>
          </a:stretch>
        </p:blipFill>
        <p:spPr>
          <a:xfrm>
            <a:off x="1477303" y="1819072"/>
            <a:ext cx="6655020" cy="4503907"/>
          </a:xfrm>
        </p:spPr>
      </p:pic>
    </p:spTree>
    <p:extLst>
      <p:ext uri="{BB962C8B-B14F-4D97-AF65-F5344CB8AC3E}">
        <p14:creationId xmlns:p14="http://schemas.microsoft.com/office/powerpoint/2010/main" val="137195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E4FF-1307-4224-88CE-2044B3B9EC8E}"/>
              </a:ext>
            </a:extLst>
          </p:cNvPr>
          <p:cNvSpPr>
            <a:spLocks noGrp="1"/>
          </p:cNvSpPr>
          <p:nvPr>
            <p:ph type="title"/>
          </p:nvPr>
        </p:nvSpPr>
        <p:spPr/>
        <p:txBody>
          <a:bodyPr/>
          <a:lstStyle/>
          <a:p>
            <a:r>
              <a:rPr lang="en-US" dirty="0"/>
              <a:t>Image Classification</a:t>
            </a:r>
          </a:p>
        </p:txBody>
      </p:sp>
      <p:sp>
        <p:nvSpPr>
          <p:cNvPr id="3" name="Content Placeholder 2">
            <a:extLst>
              <a:ext uri="{FF2B5EF4-FFF2-40B4-BE49-F238E27FC236}">
                <a16:creationId xmlns:a16="http://schemas.microsoft.com/office/drawing/2014/main" id="{6AAC8B61-5558-41AE-8DAD-244D88275258}"/>
              </a:ext>
            </a:extLst>
          </p:cNvPr>
          <p:cNvSpPr>
            <a:spLocks noGrp="1"/>
          </p:cNvSpPr>
          <p:nvPr>
            <p:ph idx="1"/>
          </p:nvPr>
        </p:nvSpPr>
        <p:spPr/>
        <p:txBody>
          <a:bodyPr/>
          <a:lstStyle/>
          <a:p>
            <a:r>
              <a:rPr lang="en-US" dirty="0"/>
              <a:t>Teaching a child the difference between a lion and leopard is not hard, teaching a computer that difference is another story.</a:t>
            </a:r>
          </a:p>
          <a:p>
            <a:r>
              <a:rPr lang="en-US" dirty="0"/>
              <a:t>Using Neural Networks, we can train models to recognize objects in images accurately and consistently. </a:t>
            </a:r>
          </a:p>
          <a:p>
            <a:endParaRPr lang="en-US" dirty="0">
              <a:latin typeface="+mj-lt"/>
            </a:endParaRPr>
          </a:p>
        </p:txBody>
      </p:sp>
      <p:pic>
        <p:nvPicPr>
          <p:cNvPr id="5123" name="Picture 3" descr="https://www.tensorflow.org/images/AlexClassification.png">
            <a:extLst>
              <a:ext uri="{FF2B5EF4-FFF2-40B4-BE49-F238E27FC236}">
                <a16:creationId xmlns:a16="http://schemas.microsoft.com/office/drawing/2014/main" id="{0DC74F5C-FE5A-4189-9D7E-6168068FF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573" y="3570049"/>
            <a:ext cx="7360189" cy="2859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577826-5DC7-4F43-B1E6-52E9B5CA8AD7}"/>
              </a:ext>
            </a:extLst>
          </p:cNvPr>
          <p:cNvSpPr txBox="1"/>
          <p:nvPr/>
        </p:nvSpPr>
        <p:spPr>
          <a:xfrm>
            <a:off x="4584973" y="6500005"/>
            <a:ext cx="1193257" cy="369332"/>
          </a:xfrm>
          <a:prstGeom prst="rect">
            <a:avLst/>
          </a:prstGeom>
          <a:noFill/>
        </p:spPr>
        <p:txBody>
          <a:bodyPr wrap="square" rtlCol="0">
            <a:spAutoFit/>
          </a:bodyPr>
          <a:lstStyle/>
          <a:p>
            <a:r>
              <a:rPr lang="en-US" dirty="0">
                <a:hlinkClick r:id="rId3"/>
              </a:rPr>
              <a:t>source</a:t>
            </a:r>
            <a:endParaRPr lang="en-US" dirty="0"/>
          </a:p>
        </p:txBody>
      </p:sp>
    </p:spTree>
    <p:extLst>
      <p:ext uri="{BB962C8B-B14F-4D97-AF65-F5344CB8AC3E}">
        <p14:creationId xmlns:p14="http://schemas.microsoft.com/office/powerpoint/2010/main" val="2539911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22CE-120A-4493-94CF-7776780B959B}"/>
              </a:ext>
            </a:extLst>
          </p:cNvPr>
          <p:cNvSpPr>
            <a:spLocks noGrp="1"/>
          </p:cNvSpPr>
          <p:nvPr>
            <p:ph type="title"/>
          </p:nvPr>
        </p:nvSpPr>
        <p:spPr/>
        <p:txBody>
          <a:bodyPr/>
          <a:lstStyle/>
          <a:p>
            <a:r>
              <a:rPr lang="en-US" dirty="0"/>
              <a:t>Human Vision vs. Computer Vision</a:t>
            </a:r>
          </a:p>
        </p:txBody>
      </p:sp>
      <p:pic>
        <p:nvPicPr>
          <p:cNvPr id="7170" name="Picture 2" descr="https://cdn-images-1.medium.com/max/750/1*uMpdmUEsi5Z2B7crcucatA.png">
            <a:extLst>
              <a:ext uri="{FF2B5EF4-FFF2-40B4-BE49-F238E27FC236}">
                <a16:creationId xmlns:a16="http://schemas.microsoft.com/office/drawing/2014/main" id="{7E168329-ADA4-4C8C-AE46-5D28BD7095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87727" y="2243847"/>
            <a:ext cx="4830204" cy="381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cdn-images-1.medium.com/max/750/1*h-Yg2-U8Q-R3i_FJephhJg.jpeg">
            <a:extLst>
              <a:ext uri="{FF2B5EF4-FFF2-40B4-BE49-F238E27FC236}">
                <a16:creationId xmlns:a16="http://schemas.microsoft.com/office/drawing/2014/main" id="{D04A8B80-CE33-49E3-9F02-F9671F76E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727" y="224384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C982F4-7FEF-49A1-9ED3-5B3C86E82DFA}"/>
              </a:ext>
            </a:extLst>
          </p:cNvPr>
          <p:cNvSpPr txBox="1"/>
          <p:nvPr/>
        </p:nvSpPr>
        <p:spPr>
          <a:xfrm>
            <a:off x="4281888" y="6063734"/>
            <a:ext cx="1011677" cy="369332"/>
          </a:xfrm>
          <a:prstGeom prst="rect">
            <a:avLst/>
          </a:prstGeom>
          <a:noFill/>
        </p:spPr>
        <p:txBody>
          <a:bodyPr wrap="square" rtlCol="0">
            <a:spAutoFit/>
          </a:bodyPr>
          <a:lstStyle/>
          <a:p>
            <a:r>
              <a:rPr lang="en-US" dirty="0">
                <a:hlinkClick r:id="rId5"/>
              </a:rPr>
              <a:t>source</a:t>
            </a:r>
            <a:endParaRPr lang="en-US" dirty="0"/>
          </a:p>
        </p:txBody>
      </p:sp>
      <p:sp>
        <p:nvSpPr>
          <p:cNvPr id="5" name="TextBox 4">
            <a:extLst>
              <a:ext uri="{FF2B5EF4-FFF2-40B4-BE49-F238E27FC236}">
                <a16:creationId xmlns:a16="http://schemas.microsoft.com/office/drawing/2014/main" id="{BE11C50F-15DD-4322-90D3-BC8B4D02CD7C}"/>
              </a:ext>
            </a:extLst>
          </p:cNvPr>
          <p:cNvSpPr txBox="1"/>
          <p:nvPr/>
        </p:nvSpPr>
        <p:spPr>
          <a:xfrm>
            <a:off x="865762" y="1449421"/>
            <a:ext cx="8025319" cy="923330"/>
          </a:xfrm>
          <a:prstGeom prst="rect">
            <a:avLst/>
          </a:prstGeom>
          <a:noFill/>
        </p:spPr>
        <p:txBody>
          <a:bodyPr wrap="square" rtlCol="0">
            <a:spAutoFit/>
          </a:bodyPr>
          <a:lstStyle/>
          <a:p>
            <a:r>
              <a:rPr lang="en-US" altLang="en-US" dirty="0"/>
              <a:t>For a computer, an image is nothing but a bunch of numbers arranged in a grid-like structure which is formally known as an Array.</a:t>
            </a:r>
          </a:p>
          <a:p>
            <a:endParaRPr lang="en-US" dirty="0"/>
          </a:p>
        </p:txBody>
      </p:sp>
    </p:spTree>
    <p:extLst>
      <p:ext uri="{BB962C8B-B14F-4D97-AF65-F5344CB8AC3E}">
        <p14:creationId xmlns:p14="http://schemas.microsoft.com/office/powerpoint/2010/main" val="3530436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FC3D-4424-4DB0-B590-6BEC5C3AAD88}"/>
              </a:ext>
            </a:extLst>
          </p:cNvPr>
          <p:cNvSpPr>
            <a:spLocks noGrp="1"/>
          </p:cNvSpPr>
          <p:nvPr>
            <p:ph type="title"/>
          </p:nvPr>
        </p:nvSpPr>
        <p:spPr/>
        <p:txBody>
          <a:bodyPr>
            <a:normAutofit fontScale="90000"/>
          </a:bodyPr>
          <a:lstStyle/>
          <a:p>
            <a:r>
              <a:rPr lang="en-US" dirty="0"/>
              <a:t>How does a computer know what a cat looks like?</a:t>
            </a:r>
            <a:br>
              <a:rPr lang="en-US" dirty="0"/>
            </a:br>
            <a:r>
              <a:rPr lang="en-US" dirty="0"/>
              <a:t>Similarity Checks</a:t>
            </a:r>
          </a:p>
        </p:txBody>
      </p:sp>
      <p:sp>
        <p:nvSpPr>
          <p:cNvPr id="3" name="Content Placeholder 2">
            <a:extLst>
              <a:ext uri="{FF2B5EF4-FFF2-40B4-BE49-F238E27FC236}">
                <a16:creationId xmlns:a16="http://schemas.microsoft.com/office/drawing/2014/main" id="{7BFE43AF-814A-4AC8-AFA6-76EC6924560F}"/>
              </a:ext>
            </a:extLst>
          </p:cNvPr>
          <p:cNvSpPr>
            <a:spLocks noGrp="1"/>
          </p:cNvSpPr>
          <p:nvPr>
            <p:ph idx="1"/>
          </p:nvPr>
        </p:nvSpPr>
        <p:spPr/>
        <p:txBody>
          <a:bodyPr>
            <a:normAutofit lnSpcReduction="10000"/>
          </a:bodyPr>
          <a:lstStyle/>
          <a:p>
            <a:r>
              <a:rPr lang="en-US" dirty="0"/>
              <a:t>We know what a cat looks like because we have see one before.</a:t>
            </a:r>
          </a:p>
          <a:p>
            <a:r>
              <a:rPr lang="en-US" dirty="0"/>
              <a:t>For computers, we can use an image of a cat’s face as an example image.</a:t>
            </a:r>
          </a:p>
          <a:p>
            <a:pPr lvl="1"/>
            <a:r>
              <a:rPr lang="en-US" dirty="0"/>
              <a:t>Or we can use the pixel values in the middle of the array.</a:t>
            </a:r>
          </a:p>
          <a:p>
            <a:r>
              <a:rPr lang="en-US" dirty="0"/>
              <a:t>To measure similarity between the picture use </a:t>
            </a:r>
            <a:r>
              <a:rPr lang="en-US" dirty="0" err="1"/>
              <a:t>Frobenius</a:t>
            </a:r>
            <a:r>
              <a:rPr lang="en-US" dirty="0"/>
              <a:t> Inner product:</a:t>
            </a:r>
          </a:p>
          <a:p>
            <a:pPr lvl="1"/>
            <a:r>
              <a:rPr lang="en-US" dirty="0"/>
              <a:t>“</a:t>
            </a:r>
            <a:r>
              <a:rPr lang="en-US" dirty="0" err="1"/>
              <a:t>Frobenius</a:t>
            </a:r>
            <a:r>
              <a:rPr lang="en-US" dirty="0"/>
              <a:t> Inner product is nothing but the element-wise multiplication of two arrays followed by the addition operation.</a:t>
            </a:r>
          </a:p>
          <a:p>
            <a:pPr lvl="1"/>
            <a:r>
              <a:rPr lang="en-US" dirty="0"/>
              <a:t>In general,  it is one of the ways through which you can measure the similarity between two things(matrices).</a:t>
            </a:r>
          </a:p>
          <a:p>
            <a:pPr lvl="1"/>
            <a:r>
              <a:rPr lang="en-US" dirty="0"/>
              <a:t>It is nothing but the generalized version of the dot product with only one difference: dot product is defined for vectors and inner product is defined for matrices.”</a:t>
            </a:r>
          </a:p>
          <a:p>
            <a:pPr lvl="1"/>
            <a:r>
              <a:rPr lang="en-US" dirty="0"/>
              <a:t>Read more here: </a:t>
            </a:r>
            <a:r>
              <a:rPr lang="en-US" dirty="0">
                <a:hlinkClick r:id="rId2"/>
              </a:rPr>
              <a:t>source</a:t>
            </a:r>
            <a:r>
              <a:rPr lang="en-US" dirty="0"/>
              <a:t> </a:t>
            </a:r>
          </a:p>
        </p:txBody>
      </p:sp>
    </p:spTree>
    <p:extLst>
      <p:ext uri="{BB962C8B-B14F-4D97-AF65-F5344CB8AC3E}">
        <p14:creationId xmlns:p14="http://schemas.microsoft.com/office/powerpoint/2010/main" val="306973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E9A-0B13-4F07-874F-9BF11C47C8F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495FB94-76D6-42D1-94BB-ACBC38382186}"/>
              </a:ext>
            </a:extLst>
          </p:cNvPr>
          <p:cNvSpPr>
            <a:spLocks noGrp="1"/>
          </p:cNvSpPr>
          <p:nvPr>
            <p:ph idx="1"/>
          </p:nvPr>
        </p:nvSpPr>
        <p:spPr/>
        <p:txBody>
          <a:bodyPr/>
          <a:lstStyle/>
          <a:p>
            <a:r>
              <a:rPr lang="en-US" dirty="0"/>
              <a:t>What is Deep Learning?</a:t>
            </a:r>
          </a:p>
          <a:p>
            <a:r>
              <a:rPr lang="en-US" dirty="0"/>
              <a:t>What are Neural Networks?</a:t>
            </a:r>
          </a:p>
          <a:p>
            <a:r>
              <a:rPr lang="en-US" dirty="0"/>
              <a:t>Important Concepts and Terms</a:t>
            </a:r>
          </a:p>
          <a:p>
            <a:r>
              <a:rPr lang="en-US" dirty="0"/>
              <a:t>How can we build an Image Classifier?</a:t>
            </a:r>
          </a:p>
          <a:p>
            <a:r>
              <a:rPr lang="en-US" dirty="0"/>
              <a:t>Image Classification Example</a:t>
            </a:r>
          </a:p>
          <a:p>
            <a:r>
              <a:rPr lang="en-US" dirty="0"/>
              <a:t>Further uses of Image Classification</a:t>
            </a:r>
          </a:p>
          <a:p>
            <a:r>
              <a:rPr lang="en-US" dirty="0"/>
              <a:t>Q &amp; A</a:t>
            </a:r>
          </a:p>
        </p:txBody>
      </p:sp>
    </p:spTree>
    <p:extLst>
      <p:ext uri="{BB962C8B-B14F-4D97-AF65-F5344CB8AC3E}">
        <p14:creationId xmlns:p14="http://schemas.microsoft.com/office/powerpoint/2010/main" val="59980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9E7B-C8CF-4073-BBF0-4F1C7B74A548}"/>
              </a:ext>
            </a:extLst>
          </p:cNvPr>
          <p:cNvSpPr>
            <a:spLocks noGrp="1"/>
          </p:cNvSpPr>
          <p:nvPr>
            <p:ph type="title"/>
          </p:nvPr>
        </p:nvSpPr>
        <p:spPr/>
        <p:txBody>
          <a:bodyPr/>
          <a:lstStyle/>
          <a:p>
            <a:r>
              <a:rPr lang="en-US" dirty="0"/>
              <a:t>Image Classification Roadmap</a:t>
            </a:r>
          </a:p>
        </p:txBody>
      </p:sp>
      <p:pic>
        <p:nvPicPr>
          <p:cNvPr id="11266" name="Picture 2" descr="Figure 2 Path-flow of an Image">
            <a:extLst>
              <a:ext uri="{FF2B5EF4-FFF2-40B4-BE49-F238E27FC236}">
                <a16:creationId xmlns:a16="http://schemas.microsoft.com/office/drawing/2014/main" id="{C23F8245-2FAE-4075-856F-B0F8992324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4944" y="1930400"/>
            <a:ext cx="8379057" cy="44898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A1EC16-7847-4C46-9F42-4B2A38F0C402}"/>
              </a:ext>
            </a:extLst>
          </p:cNvPr>
          <p:cNvSpPr txBox="1"/>
          <p:nvPr/>
        </p:nvSpPr>
        <p:spPr>
          <a:xfrm>
            <a:off x="4388944" y="6465777"/>
            <a:ext cx="1391055" cy="369332"/>
          </a:xfrm>
          <a:prstGeom prst="rect">
            <a:avLst/>
          </a:prstGeom>
          <a:noFill/>
        </p:spPr>
        <p:txBody>
          <a:bodyPr wrap="square" rtlCol="0">
            <a:spAutoFit/>
          </a:bodyPr>
          <a:lstStyle/>
          <a:p>
            <a:r>
              <a:rPr lang="en-US" dirty="0">
                <a:hlinkClick r:id="rId3"/>
              </a:rPr>
              <a:t>source</a:t>
            </a:r>
            <a:endParaRPr lang="en-US" dirty="0"/>
          </a:p>
        </p:txBody>
      </p:sp>
    </p:spTree>
    <p:extLst>
      <p:ext uri="{BB962C8B-B14F-4D97-AF65-F5344CB8AC3E}">
        <p14:creationId xmlns:p14="http://schemas.microsoft.com/office/powerpoint/2010/main" val="285103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A97F-6C96-4640-9DF4-6AD636CF1A0F}"/>
              </a:ext>
            </a:extLst>
          </p:cNvPr>
          <p:cNvSpPr>
            <a:spLocks noGrp="1"/>
          </p:cNvSpPr>
          <p:nvPr>
            <p:ph type="title"/>
          </p:nvPr>
        </p:nvSpPr>
        <p:spPr/>
        <p:txBody>
          <a:bodyPr/>
          <a:lstStyle/>
          <a:p>
            <a:r>
              <a:rPr lang="en-US" dirty="0"/>
              <a:t>Example: Flower Image Classifier</a:t>
            </a:r>
          </a:p>
        </p:txBody>
      </p:sp>
      <p:sp>
        <p:nvSpPr>
          <p:cNvPr id="7" name="Content Placeholder 6">
            <a:extLst>
              <a:ext uri="{FF2B5EF4-FFF2-40B4-BE49-F238E27FC236}">
                <a16:creationId xmlns:a16="http://schemas.microsoft.com/office/drawing/2014/main" id="{AFA95889-4B36-4CF1-A794-44E04FBD4112}"/>
              </a:ext>
            </a:extLst>
          </p:cNvPr>
          <p:cNvSpPr>
            <a:spLocks noGrp="1"/>
          </p:cNvSpPr>
          <p:nvPr>
            <p:ph idx="1"/>
          </p:nvPr>
        </p:nvSpPr>
        <p:spPr/>
        <p:txBody>
          <a:bodyPr/>
          <a:lstStyle/>
          <a:p>
            <a:r>
              <a:rPr lang="en-US" dirty="0"/>
              <a:t>British flowers data set contains 102 categories of flowers with 40 to 258 images per class, you can read more about it </a:t>
            </a:r>
            <a:r>
              <a:rPr lang="en-US" dirty="0">
                <a:hlinkClick r:id="rId2"/>
              </a:rPr>
              <a:t>here</a:t>
            </a:r>
            <a:r>
              <a:rPr lang="en-US" dirty="0"/>
              <a:t>. </a:t>
            </a:r>
          </a:p>
          <a:p>
            <a:r>
              <a:rPr lang="en-US" dirty="0"/>
              <a:t>Using </a:t>
            </a:r>
            <a:r>
              <a:rPr lang="en-US" dirty="0" err="1">
                <a:hlinkClick r:id="rId3"/>
              </a:rPr>
              <a:t>Pytorch</a:t>
            </a:r>
            <a:r>
              <a:rPr lang="en-US" dirty="0"/>
              <a:t> (which is an optimized tensor library for deep learning using GPUs and CPUs), I built a deep learning model that utilizes transfer learning to build upon and improve a pre-designed neural network and achieve results with 80% accuracy. </a:t>
            </a:r>
          </a:p>
          <a:p>
            <a:r>
              <a:rPr lang="en-US" dirty="0"/>
              <a:t>This model is designed to provide accurate results as well as the probabilities of the top 5 predictions. Once you feed a new picture into the model, it automatically shows you the image with the flower’s name as the title, and produces a bar chart that shows the top 5 predicted classes.</a:t>
            </a:r>
          </a:p>
          <a:p>
            <a:r>
              <a:rPr lang="en-US" dirty="0"/>
              <a:t>Read more here: </a:t>
            </a:r>
            <a:r>
              <a:rPr lang="en-US" dirty="0">
                <a:hlinkClick r:id="rId4"/>
              </a:rPr>
              <a:t>source</a:t>
            </a:r>
            <a:endParaRPr lang="en-US" dirty="0"/>
          </a:p>
        </p:txBody>
      </p:sp>
    </p:spTree>
    <p:extLst>
      <p:ext uri="{BB962C8B-B14F-4D97-AF65-F5344CB8AC3E}">
        <p14:creationId xmlns:p14="http://schemas.microsoft.com/office/powerpoint/2010/main" val="201484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443F-903B-41C6-A009-37D9D7E44A6A}"/>
              </a:ext>
            </a:extLst>
          </p:cNvPr>
          <p:cNvSpPr>
            <a:spLocks noGrp="1"/>
          </p:cNvSpPr>
          <p:nvPr>
            <p:ph type="title"/>
          </p:nvPr>
        </p:nvSpPr>
        <p:spPr/>
        <p:txBody>
          <a:bodyPr/>
          <a:lstStyle/>
          <a:p>
            <a:r>
              <a:rPr lang="en-US" dirty="0"/>
              <a:t>Example: Flower Image Classifier</a:t>
            </a:r>
          </a:p>
        </p:txBody>
      </p:sp>
      <p:pic>
        <p:nvPicPr>
          <p:cNvPr id="9218" name="Picture 2" descr="https://katba-caroline.com/wp-content/uploads/2018/11/Screenshot-73.png">
            <a:extLst>
              <a:ext uri="{FF2B5EF4-FFF2-40B4-BE49-F238E27FC236}">
                <a16:creationId xmlns:a16="http://schemas.microsoft.com/office/drawing/2014/main" id="{32C9C9AE-5348-44D7-B9F2-B57FDA03B97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26101" y="2160588"/>
            <a:ext cx="3886585" cy="388143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katba-caroline.com/wp-content/uploads/2018/11/Screenshot-74.png">
            <a:extLst>
              <a:ext uri="{FF2B5EF4-FFF2-40B4-BE49-F238E27FC236}">
                <a16:creationId xmlns:a16="http://schemas.microsoft.com/office/drawing/2014/main" id="{A0BA6B6A-AE97-45B4-8178-E17F7CEB4A7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35914" y="2160588"/>
            <a:ext cx="3891871"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8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47D3-6BBB-4081-8C79-F738AB15A500}"/>
              </a:ext>
            </a:extLst>
          </p:cNvPr>
          <p:cNvSpPr>
            <a:spLocks noGrp="1"/>
          </p:cNvSpPr>
          <p:nvPr>
            <p:ph type="title"/>
          </p:nvPr>
        </p:nvSpPr>
        <p:spPr/>
        <p:txBody>
          <a:bodyPr/>
          <a:lstStyle/>
          <a:p>
            <a:r>
              <a:rPr lang="en-US" dirty="0"/>
              <a:t>Example: Flower Image Classifier</a:t>
            </a:r>
          </a:p>
        </p:txBody>
      </p:sp>
      <p:pic>
        <p:nvPicPr>
          <p:cNvPr id="10242" name="Picture 2" descr="https://katba-caroline.com/wp-content/uploads/2018/11/Screenshot-75.png">
            <a:extLst>
              <a:ext uri="{FF2B5EF4-FFF2-40B4-BE49-F238E27FC236}">
                <a16:creationId xmlns:a16="http://schemas.microsoft.com/office/drawing/2014/main" id="{222058A3-EBA5-4985-9399-985480C2956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51995" y="2160588"/>
            <a:ext cx="3834797" cy="388143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katba-caroline.com/wp-content/uploads/2018/11/Screenshot-76.png">
            <a:extLst>
              <a:ext uri="{FF2B5EF4-FFF2-40B4-BE49-F238E27FC236}">
                <a16:creationId xmlns:a16="http://schemas.microsoft.com/office/drawing/2014/main" id="{94E1DEB1-E974-4D01-8B31-BFD15EE3630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89525" y="2196915"/>
            <a:ext cx="4184650" cy="380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927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2F7B-CBB0-4422-9F44-BFD51CE59FAF}"/>
              </a:ext>
            </a:extLst>
          </p:cNvPr>
          <p:cNvSpPr>
            <a:spLocks noGrp="1"/>
          </p:cNvSpPr>
          <p:nvPr>
            <p:ph type="title"/>
          </p:nvPr>
        </p:nvSpPr>
        <p:spPr/>
        <p:txBody>
          <a:bodyPr/>
          <a:lstStyle/>
          <a:p>
            <a:r>
              <a:rPr lang="en-US" dirty="0"/>
              <a:t>Uses of Image Recognition</a:t>
            </a:r>
            <a:br>
              <a:rPr lang="en-US" dirty="0"/>
            </a:br>
            <a:endParaRPr lang="en-US" dirty="0"/>
          </a:p>
        </p:txBody>
      </p:sp>
      <p:sp>
        <p:nvSpPr>
          <p:cNvPr id="3" name="Content Placeholder 2">
            <a:extLst>
              <a:ext uri="{FF2B5EF4-FFF2-40B4-BE49-F238E27FC236}">
                <a16:creationId xmlns:a16="http://schemas.microsoft.com/office/drawing/2014/main" id="{F21EA062-6BBB-4B21-91A9-C8F2C63EE377}"/>
              </a:ext>
            </a:extLst>
          </p:cNvPr>
          <p:cNvSpPr>
            <a:spLocks noGrp="1"/>
          </p:cNvSpPr>
          <p:nvPr>
            <p:ph idx="1"/>
          </p:nvPr>
        </p:nvSpPr>
        <p:spPr>
          <a:xfrm>
            <a:off x="677334" y="1605065"/>
            <a:ext cx="8596668" cy="4436298"/>
          </a:xfrm>
        </p:spPr>
        <p:txBody>
          <a:bodyPr>
            <a:normAutofit fontScale="85000" lnSpcReduction="20000"/>
          </a:bodyPr>
          <a:lstStyle/>
          <a:p>
            <a:pPr marL="0" indent="0">
              <a:buNone/>
            </a:pPr>
            <a:endParaRPr lang="en-US" dirty="0"/>
          </a:p>
          <a:p>
            <a:r>
              <a:rPr lang="en-US" dirty="0"/>
              <a:t>Facial recognition for more security or more surveillance.</a:t>
            </a:r>
          </a:p>
          <a:p>
            <a:r>
              <a:rPr lang="en-US" dirty="0"/>
              <a:t>Product identification for enhanced marketing and increased sales.</a:t>
            </a:r>
          </a:p>
          <a:p>
            <a:r>
              <a:rPr lang="en-US" dirty="0"/>
              <a:t>Drones can provide vision-based automatic monitoring, inspection, and control of assets located in remote areas.</a:t>
            </a:r>
          </a:p>
          <a:p>
            <a:r>
              <a:rPr lang="en-US" dirty="0"/>
              <a:t>Product line inspections: “evaluating critical points on a regular basis within the premises. Monitoring the quality of the final products to reduce the defects. Assessing the condition of the workers can help manufacturing industries to have a complete control of different activities in the systems.”</a:t>
            </a:r>
          </a:p>
          <a:p>
            <a:r>
              <a:rPr lang="en-US" dirty="0"/>
              <a:t>Autonomous vehicles with image recognition can identify activities on the road and take necessary actions. Mini robots can help logistics industries to locate and transfer the objects from one place to another. It also maintains the database of the product movement history to prevent the product from being misplaced or stolen.</a:t>
            </a:r>
          </a:p>
          <a:p>
            <a:r>
              <a:rPr lang="en-US" dirty="0"/>
              <a:t>Unmanned Aerial Vehicles can monitor the forest, predict changes that can result in forest fires, and prevent poaching. It can also provide a complete monitoring of the vast lands, which humans cannot access easily.”</a:t>
            </a:r>
          </a:p>
          <a:p>
            <a:r>
              <a:rPr lang="en-US" dirty="0"/>
              <a:t>Read more here: </a:t>
            </a:r>
            <a:r>
              <a:rPr lang="en-US" dirty="0">
                <a:hlinkClick r:id="rId2"/>
              </a:rPr>
              <a:t>source</a:t>
            </a:r>
            <a:endParaRPr lang="en-US" dirty="0"/>
          </a:p>
          <a:p>
            <a:endParaRPr lang="en-US" dirty="0"/>
          </a:p>
        </p:txBody>
      </p:sp>
    </p:spTree>
    <p:extLst>
      <p:ext uri="{BB962C8B-B14F-4D97-AF65-F5344CB8AC3E}">
        <p14:creationId xmlns:p14="http://schemas.microsoft.com/office/powerpoint/2010/main" val="407814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67F38-C7E1-4296-A2F5-AAC759477ECC}"/>
              </a:ext>
            </a:extLst>
          </p:cNvPr>
          <p:cNvSpPr>
            <a:spLocks noGrp="1"/>
          </p:cNvSpPr>
          <p:nvPr>
            <p:ph type="title"/>
          </p:nvPr>
        </p:nvSpPr>
        <p:spPr/>
        <p:txBody>
          <a:bodyPr/>
          <a:lstStyle/>
          <a:p>
            <a:r>
              <a:rPr lang="en-US" dirty="0"/>
              <a:t>Thank you! Questions?</a:t>
            </a:r>
          </a:p>
        </p:txBody>
      </p:sp>
      <p:sp>
        <p:nvSpPr>
          <p:cNvPr id="3" name="Content Placeholder 2">
            <a:extLst>
              <a:ext uri="{FF2B5EF4-FFF2-40B4-BE49-F238E27FC236}">
                <a16:creationId xmlns:a16="http://schemas.microsoft.com/office/drawing/2014/main" id="{4563894F-5B9E-465C-B815-93E33E885AC5}"/>
              </a:ext>
            </a:extLst>
          </p:cNvPr>
          <p:cNvSpPr>
            <a:spLocks noGrp="1"/>
          </p:cNvSpPr>
          <p:nvPr>
            <p:ph idx="1"/>
          </p:nvPr>
        </p:nvSpPr>
        <p:spPr/>
        <p:txBody>
          <a:bodyPr/>
          <a:lstStyle/>
          <a:p>
            <a:r>
              <a:rPr lang="en-US" dirty="0"/>
              <a:t>Caroline </a:t>
            </a:r>
            <a:r>
              <a:rPr lang="en-US" dirty="0" err="1"/>
              <a:t>Katba</a:t>
            </a:r>
            <a:endParaRPr lang="en-US" dirty="0"/>
          </a:p>
          <a:p>
            <a:r>
              <a:rPr lang="en-US" dirty="0" err="1"/>
              <a:t>Webiste</a:t>
            </a:r>
            <a:r>
              <a:rPr lang="en-US" dirty="0"/>
              <a:t>: </a:t>
            </a:r>
            <a:r>
              <a:rPr lang="en-US" dirty="0">
                <a:hlinkClick r:id="rId2"/>
              </a:rPr>
              <a:t>https://katba-caroline.com/</a:t>
            </a:r>
            <a:endParaRPr lang="en-US" dirty="0"/>
          </a:p>
          <a:p>
            <a:r>
              <a:rPr lang="en-US" dirty="0"/>
              <a:t>Email: </a:t>
            </a:r>
            <a:r>
              <a:rPr lang="en-US" dirty="0">
                <a:hlinkClick r:id="rId3"/>
              </a:rPr>
              <a:t>katba.caroline@gmail.com</a:t>
            </a:r>
            <a:endParaRPr lang="en-US" dirty="0"/>
          </a:p>
          <a:p>
            <a:r>
              <a:rPr lang="en-US" dirty="0" err="1"/>
              <a:t>Github</a:t>
            </a:r>
            <a:r>
              <a:rPr lang="en-US" dirty="0"/>
              <a:t>: </a:t>
            </a:r>
            <a:r>
              <a:rPr lang="en-US" dirty="0">
                <a:hlinkClick r:id="rId4"/>
              </a:rPr>
              <a:t>https://github.com/Katba-Caroline</a:t>
            </a:r>
            <a:endParaRPr lang="en-US" dirty="0"/>
          </a:p>
          <a:p>
            <a:endParaRPr lang="en-US" dirty="0"/>
          </a:p>
          <a:p>
            <a:endParaRPr lang="en-US" dirty="0"/>
          </a:p>
        </p:txBody>
      </p:sp>
    </p:spTree>
    <p:extLst>
      <p:ext uri="{BB962C8B-B14F-4D97-AF65-F5344CB8AC3E}">
        <p14:creationId xmlns:p14="http://schemas.microsoft.com/office/powerpoint/2010/main" val="4241438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D605C-6F8F-4405-8072-88238D45469B}"/>
              </a:ext>
            </a:extLst>
          </p:cNvPr>
          <p:cNvSpPr>
            <a:spLocks noGrp="1"/>
          </p:cNvSpPr>
          <p:nvPr>
            <p:ph type="title"/>
          </p:nvPr>
        </p:nvSpPr>
        <p:spPr/>
        <p:txBody>
          <a:bodyPr>
            <a:normAutofit fontScale="90000"/>
          </a:bodyPr>
          <a:lstStyle/>
          <a:p>
            <a:r>
              <a:rPr lang="en-US" dirty="0"/>
              <a:t>Deep Learning: A subset of Machine Learning Algorithms that is very good at recognizing patterns but typically requires a large number of data.</a:t>
            </a:r>
            <a:br>
              <a:rPr lang="en-US" dirty="0"/>
            </a:br>
            <a:endParaRPr lang="en-US" dirty="0"/>
          </a:p>
        </p:txBody>
      </p:sp>
      <p:sp>
        <p:nvSpPr>
          <p:cNvPr id="3" name="Text Placeholder 2">
            <a:extLst>
              <a:ext uri="{FF2B5EF4-FFF2-40B4-BE49-F238E27FC236}">
                <a16:creationId xmlns:a16="http://schemas.microsoft.com/office/drawing/2014/main" id="{2801E9EA-DCF9-4B9D-9EAA-62B02B6E4AE9}"/>
              </a:ext>
            </a:extLst>
          </p:cNvPr>
          <p:cNvSpPr>
            <a:spLocks noGrp="1"/>
          </p:cNvSpPr>
          <p:nvPr>
            <p:ph type="body" sz="quarter" idx="13"/>
          </p:nvPr>
        </p:nvSpPr>
        <p:spPr/>
        <p:txBody>
          <a:bodyPr/>
          <a:lstStyle/>
          <a:p>
            <a:r>
              <a:rPr lang="en-US" sz="1100" dirty="0">
                <a:hlinkClick r:id="rId2"/>
              </a:rPr>
              <a:t>source</a:t>
            </a:r>
            <a:endParaRPr lang="en-US" sz="1100" dirty="0"/>
          </a:p>
        </p:txBody>
      </p:sp>
      <p:sp>
        <p:nvSpPr>
          <p:cNvPr id="4" name="Text Placeholder 3">
            <a:extLst>
              <a:ext uri="{FF2B5EF4-FFF2-40B4-BE49-F238E27FC236}">
                <a16:creationId xmlns:a16="http://schemas.microsoft.com/office/drawing/2014/main" id="{95C84D96-DB04-479D-BA3C-55E2F79965CE}"/>
              </a:ext>
            </a:extLst>
          </p:cNvPr>
          <p:cNvSpPr>
            <a:spLocks noGrp="1"/>
          </p:cNvSpPr>
          <p:nvPr>
            <p:ph type="body" idx="1"/>
          </p:nvPr>
        </p:nvSpPr>
        <p:spPr/>
        <p:txBody>
          <a:bodyPr>
            <a:normAutofit fontScale="92500"/>
          </a:bodyPr>
          <a:lstStyle/>
          <a:p>
            <a:endParaRPr lang="en-US" dirty="0"/>
          </a:p>
          <a:p>
            <a:r>
              <a:rPr lang="en-US" dirty="0"/>
              <a:t>Deep learning is an excellent way to develop a strong program that can recognize objects in images. it’s implemented using several layers of artificial neural networks where each layer is responsible for extracting one or more features of the image. It is the nature in which this network is built that lends it the name deep.</a:t>
            </a:r>
          </a:p>
          <a:p>
            <a:endParaRPr lang="en-US" dirty="0"/>
          </a:p>
        </p:txBody>
      </p:sp>
    </p:spTree>
    <p:extLst>
      <p:ext uri="{BB962C8B-B14F-4D97-AF65-F5344CB8AC3E}">
        <p14:creationId xmlns:p14="http://schemas.microsoft.com/office/powerpoint/2010/main" val="367112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9388-AD89-4C13-BAAE-73A8BC60D8E6}"/>
              </a:ext>
            </a:extLst>
          </p:cNvPr>
          <p:cNvSpPr>
            <a:spLocks noGrp="1"/>
          </p:cNvSpPr>
          <p:nvPr>
            <p:ph type="title"/>
          </p:nvPr>
        </p:nvSpPr>
        <p:spPr/>
        <p:txBody>
          <a:bodyPr/>
          <a:lstStyle/>
          <a:p>
            <a:r>
              <a:rPr lang="en-US" dirty="0"/>
              <a:t>What are some of the practical applications on Deep Learning?</a:t>
            </a:r>
          </a:p>
        </p:txBody>
      </p:sp>
      <p:sp>
        <p:nvSpPr>
          <p:cNvPr id="3" name="Content Placeholder 2">
            <a:extLst>
              <a:ext uri="{FF2B5EF4-FFF2-40B4-BE49-F238E27FC236}">
                <a16:creationId xmlns:a16="http://schemas.microsoft.com/office/drawing/2014/main" id="{C2B08C68-F173-4691-9F9B-3E381BC9A47E}"/>
              </a:ext>
            </a:extLst>
          </p:cNvPr>
          <p:cNvSpPr>
            <a:spLocks noGrp="1"/>
          </p:cNvSpPr>
          <p:nvPr>
            <p:ph idx="1"/>
          </p:nvPr>
        </p:nvSpPr>
        <p:spPr/>
        <p:txBody>
          <a:bodyPr>
            <a:normAutofit fontScale="92500" lnSpcReduction="10000"/>
          </a:bodyPr>
          <a:lstStyle/>
          <a:p>
            <a:r>
              <a:rPr lang="en-US" dirty="0"/>
              <a:t>Beating humans in games like Go and Jeopardy</a:t>
            </a:r>
          </a:p>
          <a:p>
            <a:r>
              <a:rPr lang="en-US" dirty="0"/>
              <a:t>Detecting Stock Prices</a:t>
            </a:r>
          </a:p>
          <a:p>
            <a:r>
              <a:rPr lang="en-US" dirty="0"/>
              <a:t>Identifying Cancer Cells</a:t>
            </a:r>
          </a:p>
          <a:p>
            <a:pPr lvl="1"/>
            <a:r>
              <a:rPr lang="en-US" dirty="0">
                <a:solidFill>
                  <a:schemeClr val="tx1"/>
                </a:solidFill>
              </a:rPr>
              <a:t>Teams at UCLA built an advanced microscope that yields a high-dimensional data set used to train a deep learning application to accurately identify cancer cells.</a:t>
            </a:r>
            <a:endParaRPr lang="en-US" dirty="0"/>
          </a:p>
          <a:p>
            <a:r>
              <a:rPr lang="en-US" dirty="0"/>
              <a:t>Improving work place safety</a:t>
            </a:r>
          </a:p>
          <a:p>
            <a:pPr lvl="1"/>
            <a:r>
              <a:rPr lang="en-US" dirty="0"/>
              <a:t>by automatically detecting when people or objects are within an unsafe distance of machines.</a:t>
            </a:r>
          </a:p>
          <a:p>
            <a:r>
              <a:rPr lang="en-US" dirty="0"/>
              <a:t>Making automated self-driving cars a reality</a:t>
            </a:r>
          </a:p>
          <a:p>
            <a:pPr lvl="1"/>
            <a:r>
              <a:rPr lang="en-US" dirty="0">
                <a:solidFill>
                  <a:schemeClr val="tx1"/>
                </a:solidFill>
              </a:rPr>
              <a:t>By automatically detecting objects such as stop signs and traffic lights and pedestrians, which helps decrease accidents.</a:t>
            </a:r>
            <a:endParaRPr lang="en-US" dirty="0"/>
          </a:p>
          <a:p>
            <a:r>
              <a:rPr lang="en-US" dirty="0"/>
              <a:t>Read more here: </a:t>
            </a:r>
            <a:r>
              <a:rPr lang="en-US" dirty="0">
                <a:hlinkClick r:id="rId3"/>
              </a:rPr>
              <a:t>source</a:t>
            </a:r>
            <a:endParaRPr lang="en-US" dirty="0"/>
          </a:p>
          <a:p>
            <a:pPr lvl="1"/>
            <a:endParaRPr lang="en-US" dirty="0"/>
          </a:p>
        </p:txBody>
      </p:sp>
    </p:spTree>
    <p:extLst>
      <p:ext uri="{BB962C8B-B14F-4D97-AF65-F5344CB8AC3E}">
        <p14:creationId xmlns:p14="http://schemas.microsoft.com/office/powerpoint/2010/main" val="1653863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3AD3-5ABF-48AB-AF12-7F040AEF4218}"/>
              </a:ext>
            </a:extLst>
          </p:cNvPr>
          <p:cNvSpPr>
            <a:spLocks noGrp="1"/>
          </p:cNvSpPr>
          <p:nvPr>
            <p:ph type="title"/>
          </p:nvPr>
        </p:nvSpPr>
        <p:spPr/>
        <p:txBody>
          <a:bodyPr/>
          <a:lstStyle/>
          <a:p>
            <a:r>
              <a:rPr lang="en-US" dirty="0"/>
              <a:t>Neural Networks: The Heart (or Brain) of Deep Learning</a:t>
            </a:r>
          </a:p>
        </p:txBody>
      </p:sp>
      <p:sp>
        <p:nvSpPr>
          <p:cNvPr id="3" name="Content Placeholder 2">
            <a:extLst>
              <a:ext uri="{FF2B5EF4-FFF2-40B4-BE49-F238E27FC236}">
                <a16:creationId xmlns:a16="http://schemas.microsoft.com/office/drawing/2014/main" id="{4634818A-4A3B-4CFC-BC84-2F3FF305C7D3}"/>
              </a:ext>
            </a:extLst>
          </p:cNvPr>
          <p:cNvSpPr>
            <a:spLocks noGrp="1"/>
          </p:cNvSpPr>
          <p:nvPr>
            <p:ph idx="1"/>
          </p:nvPr>
        </p:nvSpPr>
        <p:spPr>
          <a:xfrm>
            <a:off x="677334" y="2160589"/>
            <a:ext cx="8596668" cy="3880773"/>
          </a:xfrm>
        </p:spPr>
        <p:txBody>
          <a:bodyPr/>
          <a:lstStyle/>
          <a:p>
            <a:r>
              <a:rPr lang="en-US" dirty="0"/>
              <a:t>Neural networks are called that because they vaguely imitate the brain operations, where many nodes are connected to one another and firing off information to make a decision. </a:t>
            </a:r>
          </a:p>
          <a:p>
            <a:r>
              <a:rPr lang="en-US" dirty="0"/>
              <a:t>The term “deep” usually refers to the number of hidden layers in the neural network. Traditional neural networks only contain 2-3 hidden layers, while deep networks can have as many as 150. </a:t>
            </a:r>
            <a:r>
              <a:rPr lang="en-US" dirty="0">
                <a:hlinkClick r:id="rId2"/>
              </a:rPr>
              <a:t>source</a:t>
            </a:r>
            <a:endParaRPr lang="en-US" dirty="0"/>
          </a:p>
          <a:p>
            <a:endParaRPr lang="en-US" dirty="0"/>
          </a:p>
        </p:txBody>
      </p:sp>
    </p:spTree>
    <p:extLst>
      <p:ext uri="{BB962C8B-B14F-4D97-AF65-F5344CB8AC3E}">
        <p14:creationId xmlns:p14="http://schemas.microsoft.com/office/powerpoint/2010/main" val="136724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53BF-5DB5-4EBB-9A7A-9FBF05A98C4C}"/>
              </a:ext>
            </a:extLst>
          </p:cNvPr>
          <p:cNvSpPr>
            <a:spLocks noGrp="1"/>
          </p:cNvSpPr>
          <p:nvPr>
            <p:ph type="title"/>
          </p:nvPr>
        </p:nvSpPr>
        <p:spPr/>
        <p:txBody>
          <a:bodyPr>
            <a:normAutofit fontScale="90000"/>
          </a:bodyPr>
          <a:lstStyle/>
          <a:p>
            <a:r>
              <a:rPr lang="en-US" dirty="0"/>
              <a:t>Here is what a Neural Network could look like:</a:t>
            </a:r>
            <a:br>
              <a:rPr lang="en-US" dirty="0"/>
            </a:br>
            <a:endParaRPr lang="en-US" dirty="0"/>
          </a:p>
        </p:txBody>
      </p:sp>
      <p:pic>
        <p:nvPicPr>
          <p:cNvPr id="2050" name="Picture 2" descr="Image result for neural network">
            <a:extLst>
              <a:ext uri="{FF2B5EF4-FFF2-40B4-BE49-F238E27FC236}">
                <a16:creationId xmlns:a16="http://schemas.microsoft.com/office/drawing/2014/main" id="{B220192C-4515-4E55-B470-A7FB0B6453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3038" y="2501020"/>
            <a:ext cx="7608679" cy="385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847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ED02F-7B4E-473E-9D4F-7D48344A5F56}"/>
              </a:ext>
            </a:extLst>
          </p:cNvPr>
          <p:cNvSpPr>
            <a:spLocks noGrp="1"/>
          </p:cNvSpPr>
          <p:nvPr>
            <p:ph type="title"/>
          </p:nvPr>
        </p:nvSpPr>
        <p:spPr/>
        <p:txBody>
          <a:bodyPr/>
          <a:lstStyle/>
          <a:p>
            <a:r>
              <a:rPr lang="en-US" dirty="0"/>
              <a:t>Here’s what it’s actually doing:</a:t>
            </a:r>
            <a:br>
              <a:rPr lang="en-US" dirty="0"/>
            </a:br>
            <a:endParaRPr lang="en-US" dirty="0"/>
          </a:p>
        </p:txBody>
      </p:sp>
      <p:pic>
        <p:nvPicPr>
          <p:cNvPr id="5" name="Content Placeholder 4">
            <a:extLst>
              <a:ext uri="{FF2B5EF4-FFF2-40B4-BE49-F238E27FC236}">
                <a16:creationId xmlns:a16="http://schemas.microsoft.com/office/drawing/2014/main" id="{698824EF-9BF5-4882-8441-CC53C4B2D0A9}"/>
              </a:ext>
            </a:extLst>
          </p:cNvPr>
          <p:cNvPicPr>
            <a:picLocks noGrp="1" noChangeAspect="1"/>
          </p:cNvPicPr>
          <p:nvPr>
            <p:ph idx="1"/>
          </p:nvPr>
        </p:nvPicPr>
        <p:blipFill>
          <a:blip r:embed="rId3"/>
          <a:stretch>
            <a:fillRect/>
          </a:stretch>
        </p:blipFill>
        <p:spPr>
          <a:xfrm>
            <a:off x="1741488" y="2160588"/>
            <a:ext cx="6469061" cy="3881437"/>
          </a:xfrm>
        </p:spPr>
      </p:pic>
    </p:spTree>
    <p:extLst>
      <p:ext uri="{BB962C8B-B14F-4D97-AF65-F5344CB8AC3E}">
        <p14:creationId xmlns:p14="http://schemas.microsoft.com/office/powerpoint/2010/main" val="254631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D6B3-2CAF-457F-9939-6C7649F1FF0D}"/>
              </a:ext>
            </a:extLst>
          </p:cNvPr>
          <p:cNvSpPr>
            <a:spLocks noGrp="1"/>
          </p:cNvSpPr>
          <p:nvPr>
            <p:ph type="title"/>
          </p:nvPr>
        </p:nvSpPr>
        <p:spPr/>
        <p:txBody>
          <a:bodyPr/>
          <a:lstStyle/>
          <a:p>
            <a:r>
              <a:rPr lang="en-US" dirty="0"/>
              <a:t>Important Concepts and Terms </a:t>
            </a:r>
          </a:p>
        </p:txBody>
      </p:sp>
      <p:sp>
        <p:nvSpPr>
          <p:cNvPr id="3" name="Content Placeholder 2">
            <a:extLst>
              <a:ext uri="{FF2B5EF4-FFF2-40B4-BE49-F238E27FC236}">
                <a16:creationId xmlns:a16="http://schemas.microsoft.com/office/drawing/2014/main" id="{C6810908-ED35-4EAB-88D9-FC172F9F90FD}"/>
              </a:ext>
            </a:extLst>
          </p:cNvPr>
          <p:cNvSpPr>
            <a:spLocks noGrp="1"/>
          </p:cNvSpPr>
          <p:nvPr>
            <p:ph idx="1"/>
          </p:nvPr>
        </p:nvSpPr>
        <p:spPr/>
        <p:txBody>
          <a:bodyPr/>
          <a:lstStyle/>
          <a:p>
            <a:r>
              <a:rPr lang="en-US" dirty="0"/>
              <a:t>A very brief introduction to the nuts and bolts of a Neural Network:</a:t>
            </a:r>
          </a:p>
          <a:p>
            <a:pPr lvl="1"/>
            <a:r>
              <a:rPr lang="en-US" dirty="0"/>
              <a:t>Perceptron</a:t>
            </a:r>
          </a:p>
          <a:p>
            <a:pPr lvl="1"/>
            <a:r>
              <a:rPr lang="en-US" dirty="0"/>
              <a:t>Sigmoid Function</a:t>
            </a:r>
          </a:p>
          <a:p>
            <a:pPr lvl="1"/>
            <a:r>
              <a:rPr lang="en-US" dirty="0" err="1"/>
              <a:t>Softmax</a:t>
            </a:r>
            <a:r>
              <a:rPr lang="en-US" dirty="0"/>
              <a:t> Function</a:t>
            </a:r>
          </a:p>
          <a:p>
            <a:pPr lvl="1"/>
            <a:r>
              <a:rPr lang="en-US" dirty="0"/>
              <a:t>Cross-Entropy</a:t>
            </a:r>
          </a:p>
          <a:p>
            <a:pPr lvl="1"/>
            <a:r>
              <a:rPr lang="en-US" dirty="0"/>
              <a:t>Feedforward</a:t>
            </a:r>
          </a:p>
          <a:p>
            <a:pPr lvl="1"/>
            <a:r>
              <a:rPr lang="en-US" dirty="0"/>
              <a:t>Backpropagation</a:t>
            </a:r>
          </a:p>
          <a:p>
            <a:endParaRPr lang="en-US" dirty="0"/>
          </a:p>
        </p:txBody>
      </p:sp>
    </p:spTree>
    <p:extLst>
      <p:ext uri="{BB962C8B-B14F-4D97-AF65-F5344CB8AC3E}">
        <p14:creationId xmlns:p14="http://schemas.microsoft.com/office/powerpoint/2010/main" val="155005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0E67-B557-4662-B7B2-715C05FF1838}"/>
              </a:ext>
            </a:extLst>
          </p:cNvPr>
          <p:cNvSpPr>
            <a:spLocks noGrp="1"/>
          </p:cNvSpPr>
          <p:nvPr>
            <p:ph type="title"/>
          </p:nvPr>
        </p:nvSpPr>
        <p:spPr/>
        <p:txBody>
          <a:bodyPr/>
          <a:lstStyle/>
          <a:p>
            <a:r>
              <a:rPr lang="en-US" dirty="0"/>
              <a:t>Perceptron: Building Block of Neural  Networks</a:t>
            </a:r>
          </a:p>
        </p:txBody>
      </p:sp>
      <p:sp>
        <p:nvSpPr>
          <p:cNvPr id="3" name="Content Placeholder 2">
            <a:extLst>
              <a:ext uri="{FF2B5EF4-FFF2-40B4-BE49-F238E27FC236}">
                <a16:creationId xmlns:a16="http://schemas.microsoft.com/office/drawing/2014/main" id="{D319D5F7-911F-46C1-937E-49981B8F14BC}"/>
              </a:ext>
            </a:extLst>
          </p:cNvPr>
          <p:cNvSpPr>
            <a:spLocks noGrp="1"/>
          </p:cNvSpPr>
          <p:nvPr>
            <p:ph idx="1"/>
          </p:nvPr>
        </p:nvSpPr>
        <p:spPr/>
        <p:txBody>
          <a:bodyPr/>
          <a:lstStyle/>
          <a:p>
            <a:r>
              <a:rPr lang="en-US" dirty="0"/>
              <a:t>A perceptron takes several binary inputs, and produces a single binary output.</a:t>
            </a:r>
          </a:p>
          <a:p>
            <a:r>
              <a:rPr lang="en-US" dirty="0"/>
              <a:t>To compute output, simply use Weights</a:t>
            </a:r>
          </a:p>
          <a:p>
            <a:pPr lvl="1"/>
            <a:r>
              <a:rPr lang="en-US" dirty="0"/>
              <a:t>Weights are real numbers that express the importance of each input relative to the output. </a:t>
            </a:r>
          </a:p>
          <a:p>
            <a:pPr lvl="1"/>
            <a:r>
              <a:rPr lang="en-US" dirty="0"/>
              <a:t>The neuron's output, 0 or 1, is determined by whether the weighted sum is less than or greater than some threshold value. </a:t>
            </a:r>
          </a:p>
          <a:p>
            <a:pPr lvl="1"/>
            <a:endParaRPr lang="en-US" dirty="0"/>
          </a:p>
          <a:p>
            <a:r>
              <a:rPr lang="en-US" dirty="0"/>
              <a:t>Concern: any small tweak to our neural network could completely throw off our entire model and could change the output from 0 to 1 or vice versa.</a:t>
            </a:r>
          </a:p>
          <a:p>
            <a:r>
              <a:rPr lang="en-US" dirty="0"/>
              <a:t>Read more here: </a:t>
            </a:r>
            <a:r>
              <a:rPr lang="en-US" dirty="0">
                <a:hlinkClick r:id="rId3"/>
              </a:rPr>
              <a:t>source</a:t>
            </a:r>
            <a:endParaRPr lang="en-US" dirty="0"/>
          </a:p>
          <a:p>
            <a:endParaRPr lang="en-US" dirty="0"/>
          </a:p>
        </p:txBody>
      </p:sp>
      <p:sp>
        <p:nvSpPr>
          <p:cNvPr id="6" name="Rectangle 3">
            <a:extLst>
              <a:ext uri="{FF2B5EF4-FFF2-40B4-BE49-F238E27FC236}">
                <a16:creationId xmlns:a16="http://schemas.microsoft.com/office/drawing/2014/main" id="{8DD52A2A-A745-4718-995C-BF4CCF134C6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74039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430</TotalTime>
  <Words>1340</Words>
  <Application>Microsoft Office PowerPoint</Application>
  <PresentationFormat>Widescreen</PresentationFormat>
  <Paragraphs>137</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Trebuchet MS</vt:lpstr>
      <vt:lpstr>Wingdings 3</vt:lpstr>
      <vt:lpstr>Facet</vt:lpstr>
      <vt:lpstr>Image Classification Using Deep Neural Networks</vt:lpstr>
      <vt:lpstr>Outline</vt:lpstr>
      <vt:lpstr>Deep Learning: A subset of Machine Learning Algorithms that is very good at recognizing patterns but typically requires a large number of data. </vt:lpstr>
      <vt:lpstr>What are some of the practical applications on Deep Learning?</vt:lpstr>
      <vt:lpstr>Neural Networks: The Heart (or Brain) of Deep Learning</vt:lpstr>
      <vt:lpstr>Here is what a Neural Network could look like: </vt:lpstr>
      <vt:lpstr>Here’s what it’s actually doing: </vt:lpstr>
      <vt:lpstr>Important Concepts and Terms </vt:lpstr>
      <vt:lpstr>Perceptron: Building Block of Neural  Networks</vt:lpstr>
      <vt:lpstr>Sigmoid Smooth is the way to go</vt:lpstr>
      <vt:lpstr>Softmax: activation function for more than 2 classes</vt:lpstr>
      <vt:lpstr>Cross Entropy</vt:lpstr>
      <vt:lpstr>Feedforward</vt:lpstr>
      <vt:lpstr>Example of Feedforward on non linear problems.</vt:lpstr>
      <vt:lpstr>Backpropagation</vt:lpstr>
      <vt:lpstr>Example of backpropagation</vt:lpstr>
      <vt:lpstr>Image Classification</vt:lpstr>
      <vt:lpstr>Human Vision vs. Computer Vision</vt:lpstr>
      <vt:lpstr>How does a computer know what a cat looks like? Similarity Checks</vt:lpstr>
      <vt:lpstr>Image Classification Roadmap</vt:lpstr>
      <vt:lpstr>Example: Flower Image Classifier</vt:lpstr>
      <vt:lpstr>Example: Flower Image Classifier</vt:lpstr>
      <vt:lpstr>Example: Flower Image Classifier</vt:lpstr>
      <vt:lpstr>Uses of Image Recognition </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Using Deep Neural Networks</dc:title>
  <dc:creator>Frank the Tank</dc:creator>
  <cp:lastModifiedBy>Frank the Tank</cp:lastModifiedBy>
  <cp:revision>24</cp:revision>
  <dcterms:created xsi:type="dcterms:W3CDTF">2019-01-15T21:51:33Z</dcterms:created>
  <dcterms:modified xsi:type="dcterms:W3CDTF">2019-01-21T22:01:36Z</dcterms:modified>
</cp:coreProperties>
</file>